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/>
    <p:restoredTop sz="94562"/>
  </p:normalViewPr>
  <p:slideViewPr>
    <p:cSldViewPr snapToGrid="0" snapToObjects="1">
      <p:cViewPr varScale="1">
        <p:scale>
          <a:sx n="108" d="100"/>
          <a:sy n="108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0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37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7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3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4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3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8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9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69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A3198-ED16-7D49-A786-3DC692FFFEBA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DC63E-7808-A74F-8599-80E03E1C5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1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Assessment and Management of an Acutely ill child: ABCDEFG approach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y Thomas Tay</a:t>
            </a:r>
          </a:p>
          <a:p>
            <a:r>
              <a:rPr lang="en-US" dirty="0" smtClean="0"/>
              <a:t>Adapted from Lissauer and Carroll</a:t>
            </a:r>
          </a:p>
          <a:p>
            <a:r>
              <a:rPr lang="en-US" dirty="0"/>
              <a:t>a</a:t>
            </a:r>
            <a:r>
              <a:rPr lang="en-US" dirty="0" smtClean="0"/>
              <a:t>nd Dr. Tin’s lecture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83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CDE: Breathing (management)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5 initial rescue breaths</a:t>
            </a:r>
          </a:p>
          <a:p>
            <a:r>
              <a:rPr lang="en-US" dirty="0" smtClean="0"/>
              <a:t>Use positive pressure ventilation</a:t>
            </a:r>
          </a:p>
          <a:p>
            <a:pPr lvl="1"/>
            <a:r>
              <a:rPr lang="en-US" dirty="0" smtClean="0"/>
              <a:t>Bag and mask</a:t>
            </a:r>
          </a:p>
          <a:p>
            <a:pPr lvl="1"/>
            <a:r>
              <a:rPr lang="en-US" dirty="0" smtClean="0"/>
              <a:t>CPAP (continuous positive airway pressure)</a:t>
            </a:r>
          </a:p>
          <a:p>
            <a:pPr lvl="1"/>
            <a:r>
              <a:rPr lang="en-US" dirty="0" err="1" smtClean="0"/>
              <a:t>BiPAP</a:t>
            </a:r>
            <a:r>
              <a:rPr lang="en-US" dirty="0" smtClean="0"/>
              <a:t> (</a:t>
            </a:r>
            <a:r>
              <a:rPr lang="en-US" dirty="0" err="1" smtClean="0"/>
              <a:t>bilevel</a:t>
            </a:r>
            <a:r>
              <a:rPr lang="en-US" dirty="0" smtClean="0"/>
              <a:t> positive airway pressure)</a:t>
            </a:r>
          </a:p>
          <a:p>
            <a:r>
              <a:rPr lang="en-US" dirty="0" smtClean="0"/>
              <a:t>Give high concentration oxygen</a:t>
            </a:r>
          </a:p>
        </p:txBody>
      </p:sp>
    </p:spTree>
    <p:extLst>
      <p:ext uri="{BB962C8B-B14F-4D97-AF65-F5344CB8AC3E}">
        <p14:creationId xmlns:p14="http://schemas.microsoft.com/office/powerpoint/2010/main" val="172815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DE: Circulation (assessment)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3 P’s 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ulse rate,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erfusion, Blood </a:t>
            </a:r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 smtClean="0"/>
              <a:t>ressure)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ulse rate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erfusion</a:t>
            </a:r>
          </a:p>
          <a:p>
            <a:pPr lvl="1"/>
            <a:r>
              <a:rPr lang="en-US" dirty="0" smtClean="0"/>
              <a:t>Pulse volume</a:t>
            </a:r>
          </a:p>
          <a:p>
            <a:pPr lvl="1"/>
            <a:r>
              <a:rPr lang="en-US" dirty="0" smtClean="0"/>
              <a:t>Capillary refill time</a:t>
            </a:r>
          </a:p>
          <a:p>
            <a:pPr lvl="1"/>
            <a:r>
              <a:rPr lang="en-US" dirty="0" smtClean="0"/>
              <a:t>Skin temperature</a:t>
            </a:r>
          </a:p>
          <a:p>
            <a:pPr lvl="1"/>
            <a:r>
              <a:rPr lang="en-US" dirty="0" smtClean="0"/>
              <a:t>Urine output (Oliguria = &lt;1ml/kg/hour in children, &lt;2ml/kg/hour in infants)</a:t>
            </a:r>
          </a:p>
          <a:p>
            <a:r>
              <a:rPr lang="en-US" dirty="0" smtClean="0"/>
              <a:t>Blood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ressure (hypotension is a late sign)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85523"/>
              </p:ext>
            </p:extLst>
          </p:nvPr>
        </p:nvGraphicFramePr>
        <p:xfrm>
          <a:off x="1167027" y="2456288"/>
          <a:ext cx="7556844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422"/>
                <a:gridCol w="3778422"/>
              </a:tblGrid>
              <a:tr h="3011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 (years)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Normal heart</a:t>
                      </a:r>
                      <a:r>
                        <a:rPr lang="en-US" sz="1600" baseline="0" dirty="0" smtClean="0"/>
                        <a:t> rate (bpm)</a:t>
                      </a:r>
                      <a:endParaRPr lang="en-US" sz="1600" dirty="0"/>
                    </a:p>
                  </a:txBody>
                  <a:tcPr/>
                </a:tc>
              </a:tr>
              <a:tr h="3011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&lt;1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110-160</a:t>
                      </a:r>
                      <a:endParaRPr lang="en-US" sz="1600" dirty="0"/>
                    </a:p>
                  </a:txBody>
                  <a:tcPr/>
                </a:tc>
              </a:tr>
              <a:tr h="3011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1-2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100</a:t>
                      </a:r>
                      <a:r>
                        <a:rPr lang="en-US" sz="1600" baseline="0" dirty="0" smtClean="0"/>
                        <a:t>-150</a:t>
                      </a:r>
                      <a:endParaRPr lang="en-US" sz="1600" dirty="0"/>
                    </a:p>
                  </a:txBody>
                  <a:tcPr/>
                </a:tc>
              </a:tr>
              <a:tr h="3011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2-5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95-140</a:t>
                      </a:r>
                      <a:endParaRPr lang="en-US" sz="1600" dirty="0"/>
                    </a:p>
                  </a:txBody>
                  <a:tcPr/>
                </a:tc>
              </a:tr>
              <a:tr h="3011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5-12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80-120</a:t>
                      </a:r>
                      <a:endParaRPr lang="en-US" sz="1600" dirty="0"/>
                    </a:p>
                  </a:txBody>
                  <a:tcPr/>
                </a:tc>
              </a:tr>
              <a:tr h="3011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&gt;12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60-100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263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DE: Circulation (management)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no signs of life and no pulse or pulse &lt;60bpm</a:t>
            </a:r>
          </a:p>
          <a:p>
            <a:pPr lvl="1"/>
            <a:r>
              <a:rPr lang="en-US" dirty="0" smtClean="0"/>
              <a:t>Chest compressions </a:t>
            </a:r>
          </a:p>
          <a:p>
            <a:pPr lvl="2"/>
            <a:r>
              <a:rPr lang="en-US" dirty="0" smtClean="0"/>
              <a:t>15 chest compressions: 2 breaths</a:t>
            </a:r>
          </a:p>
          <a:p>
            <a:pPr lvl="2"/>
            <a:r>
              <a:rPr lang="en-US" dirty="0" smtClean="0"/>
              <a:t>Rate 100-120 compressions/min</a:t>
            </a:r>
          </a:p>
          <a:p>
            <a:pPr lvl="2"/>
            <a:r>
              <a:rPr lang="en-US" dirty="0" smtClean="0"/>
              <a:t>Infant </a:t>
            </a:r>
            <a:r>
              <a:rPr lang="mr-IN" dirty="0" smtClean="0"/>
              <a:t>–</a:t>
            </a:r>
            <a:r>
              <a:rPr lang="en-US" dirty="0" smtClean="0"/>
              <a:t> 2 thumbs on lower half of sternum</a:t>
            </a:r>
          </a:p>
          <a:p>
            <a:pPr lvl="2"/>
            <a:r>
              <a:rPr lang="en-US" dirty="0" smtClean="0"/>
              <a:t>Small child </a:t>
            </a:r>
            <a:r>
              <a:rPr lang="mr-IN" dirty="0" smtClean="0"/>
              <a:t>–</a:t>
            </a:r>
            <a:r>
              <a:rPr lang="en-US" dirty="0" smtClean="0"/>
              <a:t> Heel of one hand over lower half of sternum</a:t>
            </a:r>
          </a:p>
          <a:p>
            <a:pPr lvl="2"/>
            <a:r>
              <a:rPr lang="en-US" dirty="0" smtClean="0"/>
              <a:t>Large child </a:t>
            </a:r>
            <a:r>
              <a:rPr lang="mr-IN" dirty="0" smtClean="0"/>
              <a:t>–</a:t>
            </a:r>
            <a:r>
              <a:rPr lang="en-US" dirty="0" smtClean="0"/>
              <a:t> Both hands over lower half of sternum</a:t>
            </a:r>
          </a:p>
          <a:p>
            <a:pPr lvl="1"/>
            <a:r>
              <a:rPr lang="en-US" dirty="0" smtClean="0"/>
              <a:t>If shockable rhythm (VF or pulseless VT), defibrillation 4J/kg every 2 min</a:t>
            </a:r>
          </a:p>
          <a:p>
            <a:pPr lvl="1"/>
            <a:r>
              <a:rPr lang="en-US" dirty="0" smtClean="0"/>
              <a:t>Adrenaline every 3-5min (alternate cycles)</a:t>
            </a:r>
          </a:p>
          <a:p>
            <a:r>
              <a:rPr lang="en-US" dirty="0" smtClean="0"/>
              <a:t>Establish IV access</a:t>
            </a:r>
          </a:p>
          <a:p>
            <a:r>
              <a:rPr lang="en-US" dirty="0" smtClean="0"/>
              <a:t>If delay, use intraosseous access</a:t>
            </a:r>
          </a:p>
        </p:txBody>
      </p:sp>
    </p:spTree>
    <p:extLst>
      <p:ext uri="{BB962C8B-B14F-4D97-AF65-F5344CB8AC3E}">
        <p14:creationId xmlns:p14="http://schemas.microsoft.com/office/powerpoint/2010/main" val="118673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E: Disability (assessment)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3P’s and a B</a:t>
            </a:r>
          </a:p>
          <a:p>
            <a:endParaRPr lang="en-US" dirty="0"/>
          </a:p>
          <a:p>
            <a:r>
              <a:rPr lang="en-US" dirty="0" smtClean="0"/>
              <a:t>AV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U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osture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upils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lood sugar</a:t>
            </a:r>
          </a:p>
        </p:txBody>
      </p:sp>
    </p:spTree>
    <p:extLst>
      <p:ext uri="{BB962C8B-B14F-4D97-AF65-F5344CB8AC3E}">
        <p14:creationId xmlns:p14="http://schemas.microsoft.com/office/powerpoint/2010/main" val="5158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E: Disability -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PPB: AV</a:t>
            </a:r>
            <a:r>
              <a:rPr lang="en-US" b="1" dirty="0" smtClean="0"/>
              <a:t>P</a:t>
            </a:r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lert</a:t>
            </a:r>
          </a:p>
          <a:p>
            <a:r>
              <a:rPr lang="en-US" dirty="0" smtClean="0"/>
              <a:t>Responds to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oice</a:t>
            </a:r>
          </a:p>
          <a:p>
            <a:r>
              <a:rPr lang="en-US" dirty="0" smtClean="0"/>
              <a:t>Responds to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ain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</a:t>
            </a:r>
            <a:r>
              <a:rPr lang="en-US" dirty="0" smtClean="0"/>
              <a:t>nresponsive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E: Disability - P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PB: Posture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Decorticate</a:t>
            </a:r>
          </a:p>
          <a:p>
            <a:r>
              <a:rPr lang="en-US" dirty="0" err="1" smtClean="0"/>
              <a:t>Decerebrate</a:t>
            </a:r>
            <a:endParaRPr lang="en-US" dirty="0" smtClean="0"/>
          </a:p>
          <a:p>
            <a:r>
              <a:rPr lang="en-US" dirty="0" smtClean="0"/>
              <a:t>Hypertonic </a:t>
            </a:r>
          </a:p>
          <a:p>
            <a:r>
              <a:rPr lang="en-US" dirty="0" smtClean="0"/>
              <a:t>Hypotonic </a:t>
            </a:r>
          </a:p>
          <a:p>
            <a:r>
              <a:rPr lang="en-US" dirty="0" smtClean="0"/>
              <a:t>Seizure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8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E: Disability </a:t>
            </a:r>
            <a:r>
              <a:rPr lang="mr-IN" dirty="0" smtClean="0"/>
              <a:t>–</a:t>
            </a:r>
            <a:r>
              <a:rPr lang="en-US" dirty="0" smtClean="0"/>
              <a:t> PP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B: Pupils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Fixed, small/pinpoint</a:t>
            </a:r>
          </a:p>
          <a:p>
            <a:pPr lvl="1"/>
            <a:r>
              <a:rPr lang="en-US" dirty="0" smtClean="0"/>
              <a:t>Opiates/barbiturates</a:t>
            </a:r>
          </a:p>
          <a:p>
            <a:pPr lvl="1"/>
            <a:r>
              <a:rPr lang="en-US" dirty="0" smtClean="0"/>
              <a:t>Pontine lesion</a:t>
            </a:r>
          </a:p>
          <a:p>
            <a:pPr lvl="1"/>
            <a:endParaRPr lang="en-US" dirty="0"/>
          </a:p>
          <a:p>
            <a:r>
              <a:rPr lang="en-US" dirty="0" smtClean="0"/>
              <a:t>Fixed, dilated</a:t>
            </a:r>
          </a:p>
          <a:p>
            <a:pPr lvl="1"/>
            <a:r>
              <a:rPr lang="en-US" dirty="0" smtClean="0"/>
              <a:t>Severe hypoxia</a:t>
            </a:r>
          </a:p>
          <a:p>
            <a:pPr lvl="1"/>
            <a:r>
              <a:rPr lang="en-US" dirty="0" smtClean="0"/>
              <a:t>Hypothermia</a:t>
            </a:r>
          </a:p>
          <a:p>
            <a:pPr lvl="1"/>
            <a:r>
              <a:rPr lang="en-US" dirty="0" smtClean="0"/>
              <a:t>Anticholinergic drugs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eizures</a:t>
            </a:r>
          </a:p>
          <a:p>
            <a:pPr lvl="1"/>
            <a:endParaRPr lang="en-US" dirty="0"/>
          </a:p>
          <a:p>
            <a:r>
              <a:rPr lang="en-US" dirty="0" smtClean="0"/>
              <a:t>Unilateral dilated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nerve compression due to expanding intracranial lesion</a:t>
            </a:r>
          </a:p>
          <a:p>
            <a:pPr lvl="1"/>
            <a:r>
              <a:rPr lang="en-US" dirty="0" smtClean="0"/>
              <a:t>Tentorial herniation</a:t>
            </a:r>
          </a:p>
          <a:p>
            <a:pPr lvl="1"/>
            <a:r>
              <a:rPr lang="en-US" dirty="0" smtClean="0"/>
              <a:t>Seizures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ABC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E: Disability </a:t>
            </a:r>
            <a:r>
              <a:rPr lang="mr-IN" dirty="0"/>
              <a:t>–</a:t>
            </a:r>
            <a:r>
              <a:rPr lang="en-US" dirty="0"/>
              <a:t> PPP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: </a:t>
            </a:r>
            <a:r>
              <a:rPr lang="en-US" dirty="0" smtClean="0"/>
              <a:t>Blood glucose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DEFG </a:t>
            </a:r>
            <a:r>
              <a:rPr lang="mr-IN" dirty="0" smtClean="0"/>
              <a:t>–</a:t>
            </a:r>
            <a:r>
              <a:rPr lang="en-US" dirty="0" smtClean="0"/>
              <a:t> Don’t ever forget glucose</a:t>
            </a:r>
          </a:p>
        </p:txBody>
      </p:sp>
    </p:spTree>
    <p:extLst>
      <p:ext uri="{BB962C8B-B14F-4D97-AF65-F5344CB8AC3E}">
        <p14:creationId xmlns:p14="http://schemas.microsoft.com/office/powerpoint/2010/main" val="63666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ABCD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: Exposure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Rash in meningitis</a:t>
            </a:r>
          </a:p>
          <a:p>
            <a:r>
              <a:rPr lang="en-US" dirty="0" smtClean="0"/>
              <a:t>Wound in trauma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Airway</a:t>
            </a:r>
          </a:p>
          <a:p>
            <a:pPr lvl="1"/>
            <a:r>
              <a:rPr lang="en-US" dirty="0" smtClean="0"/>
              <a:t>Look, listen, feel </a:t>
            </a:r>
          </a:p>
          <a:p>
            <a:r>
              <a:rPr lang="en-US" dirty="0" smtClean="0"/>
              <a:t>Breathing</a:t>
            </a:r>
          </a:p>
          <a:p>
            <a:pPr lvl="1"/>
            <a:r>
              <a:rPr lang="en-US" dirty="0" smtClean="0"/>
              <a:t>3 E’s: Effort, efficacy, effects</a:t>
            </a:r>
          </a:p>
          <a:p>
            <a:r>
              <a:rPr lang="en-US" dirty="0" smtClean="0"/>
              <a:t>Circulation</a:t>
            </a:r>
          </a:p>
          <a:p>
            <a:pPr lvl="1"/>
            <a:r>
              <a:rPr lang="en-US" dirty="0" smtClean="0"/>
              <a:t>3 P’s: Pulse rate, perfusion, blood pressure</a:t>
            </a:r>
          </a:p>
          <a:p>
            <a:r>
              <a:rPr lang="en-US" dirty="0" smtClean="0"/>
              <a:t>Disability </a:t>
            </a:r>
          </a:p>
          <a:p>
            <a:pPr lvl="1"/>
            <a:r>
              <a:rPr lang="en-US" dirty="0" smtClean="0"/>
              <a:t>3 P’s 1 B: AVPU, posture, pupils, blood glucose</a:t>
            </a:r>
          </a:p>
          <a:p>
            <a:r>
              <a:rPr lang="en-US" dirty="0" smtClean="0"/>
              <a:t>Exposure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31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of the acutely ill child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Shock</a:t>
            </a:r>
          </a:p>
          <a:p>
            <a:pPr lvl="2"/>
            <a:r>
              <a:rPr lang="en-US" dirty="0" smtClean="0"/>
              <a:t>Dehydration </a:t>
            </a:r>
            <a:r>
              <a:rPr lang="mr-IN" dirty="0" smtClean="0"/>
              <a:t>–</a:t>
            </a:r>
            <a:r>
              <a:rPr lang="en-US" dirty="0" smtClean="0"/>
              <a:t> AGE</a:t>
            </a:r>
          </a:p>
          <a:p>
            <a:pPr lvl="2"/>
            <a:r>
              <a:rPr lang="en-US" dirty="0" smtClean="0"/>
              <a:t>DKA</a:t>
            </a:r>
          </a:p>
          <a:p>
            <a:pPr lvl="2"/>
            <a:r>
              <a:rPr lang="en-US" dirty="0" smtClean="0"/>
              <a:t>Blood loss </a:t>
            </a:r>
            <a:r>
              <a:rPr lang="mr-IN" dirty="0" smtClean="0"/>
              <a:t>–</a:t>
            </a:r>
            <a:r>
              <a:rPr lang="en-US" dirty="0" smtClean="0"/>
              <a:t> trauma</a:t>
            </a:r>
          </a:p>
          <a:p>
            <a:pPr lvl="2"/>
            <a:r>
              <a:rPr lang="en-US" dirty="0" smtClean="0"/>
              <a:t>Sepsis</a:t>
            </a:r>
          </a:p>
          <a:p>
            <a:pPr lvl="2"/>
            <a:r>
              <a:rPr lang="en-US" dirty="0" smtClean="0"/>
              <a:t>Anaphylaxis</a:t>
            </a:r>
          </a:p>
          <a:p>
            <a:pPr lvl="2"/>
            <a:r>
              <a:rPr lang="en-US" dirty="0" smtClean="0"/>
              <a:t>Arrhythmia</a:t>
            </a:r>
          </a:p>
          <a:p>
            <a:pPr lvl="2"/>
            <a:r>
              <a:rPr lang="en-US" dirty="0" smtClean="0"/>
              <a:t>Heart failure</a:t>
            </a:r>
          </a:p>
          <a:p>
            <a:pPr lvl="2"/>
            <a:r>
              <a:rPr lang="en-US" dirty="0" smtClean="0"/>
              <a:t>Tension pneumothorax</a:t>
            </a:r>
          </a:p>
          <a:p>
            <a:r>
              <a:rPr lang="en-US" dirty="0" smtClean="0"/>
              <a:t>Respiratory distress</a:t>
            </a:r>
          </a:p>
          <a:p>
            <a:pPr lvl="2"/>
            <a:r>
              <a:rPr lang="en-US" dirty="0" smtClean="0"/>
              <a:t>Croup/</a:t>
            </a:r>
            <a:r>
              <a:rPr lang="en-US" dirty="0" err="1" smtClean="0"/>
              <a:t>Epiglottits</a:t>
            </a:r>
            <a:endParaRPr lang="en-US" dirty="0" smtClean="0"/>
          </a:p>
          <a:p>
            <a:pPr lvl="2"/>
            <a:r>
              <a:rPr lang="en-US" dirty="0" smtClean="0"/>
              <a:t>Foreign body</a:t>
            </a:r>
          </a:p>
          <a:p>
            <a:pPr lvl="2"/>
            <a:r>
              <a:rPr lang="en-US" dirty="0" smtClean="0"/>
              <a:t>Asthma </a:t>
            </a:r>
          </a:p>
          <a:p>
            <a:pPr lvl="2"/>
            <a:r>
              <a:rPr lang="en-US" dirty="0" smtClean="0"/>
              <a:t>Bronchiolitis</a:t>
            </a:r>
          </a:p>
          <a:p>
            <a:pPr lvl="2"/>
            <a:r>
              <a:rPr lang="en-US" dirty="0" smtClean="0"/>
              <a:t>Pneumonia</a:t>
            </a:r>
          </a:p>
          <a:p>
            <a:pPr lvl="2"/>
            <a:r>
              <a:rPr lang="en-US" dirty="0" smtClean="0"/>
              <a:t>Pneumothorax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Drowsy/ unconscious/ seizing</a:t>
            </a:r>
          </a:p>
          <a:p>
            <a:pPr lvl="2"/>
            <a:r>
              <a:rPr lang="en-US" dirty="0" smtClean="0"/>
              <a:t>Meningitis/ encephalitis</a:t>
            </a:r>
          </a:p>
          <a:p>
            <a:pPr lvl="2"/>
            <a:r>
              <a:rPr lang="en-US" dirty="0" smtClean="0"/>
              <a:t>DKA</a:t>
            </a:r>
          </a:p>
          <a:p>
            <a:pPr lvl="2"/>
            <a:r>
              <a:rPr lang="en-US" dirty="0" err="1" smtClean="0"/>
              <a:t>Hypoglycaemia</a:t>
            </a:r>
            <a:endParaRPr lang="en-US" dirty="0" smtClean="0"/>
          </a:p>
          <a:p>
            <a:pPr lvl="2"/>
            <a:r>
              <a:rPr lang="en-US" dirty="0"/>
              <a:t>E</a:t>
            </a:r>
            <a:r>
              <a:rPr lang="en-US" dirty="0" smtClean="0"/>
              <a:t>lectrolyte imbalance </a:t>
            </a:r>
          </a:p>
          <a:p>
            <a:pPr lvl="2"/>
            <a:r>
              <a:rPr lang="en-US" dirty="0" smtClean="0"/>
              <a:t>Trauma</a:t>
            </a:r>
          </a:p>
          <a:p>
            <a:r>
              <a:rPr lang="en-US" dirty="0" smtClean="0"/>
              <a:t>Surgical emergency</a:t>
            </a:r>
          </a:p>
          <a:p>
            <a:pPr lvl="2"/>
            <a:r>
              <a:rPr lang="en-US" dirty="0" smtClean="0"/>
              <a:t>Appendicitis</a:t>
            </a:r>
          </a:p>
          <a:p>
            <a:pPr lvl="2"/>
            <a:r>
              <a:rPr lang="en-US" dirty="0" smtClean="0"/>
              <a:t>Peritonitis</a:t>
            </a:r>
          </a:p>
          <a:p>
            <a:pPr lvl="2"/>
            <a:r>
              <a:rPr lang="en-US" dirty="0" smtClean="0"/>
              <a:t>Intussusception</a:t>
            </a:r>
          </a:p>
          <a:p>
            <a:pPr lvl="2"/>
            <a:r>
              <a:rPr lang="en-US" dirty="0" err="1" smtClean="0"/>
              <a:t>Malrotation</a:t>
            </a:r>
            <a:endParaRPr lang="en-US" dirty="0" smtClean="0"/>
          </a:p>
          <a:p>
            <a:pPr lvl="2"/>
            <a:r>
              <a:rPr lang="en-US" dirty="0" smtClean="0"/>
              <a:t>Bowel atresia/ stenosis</a:t>
            </a:r>
          </a:p>
        </p:txBody>
      </p:sp>
    </p:spTree>
    <p:extLst>
      <p:ext uri="{BB962C8B-B14F-4D97-AF65-F5344CB8AC3E}">
        <p14:creationId xmlns:p14="http://schemas.microsoft.com/office/powerpoint/2010/main" val="14015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ABCDEFG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Airway</a:t>
            </a:r>
          </a:p>
          <a:p>
            <a:r>
              <a:rPr lang="en-US" dirty="0" smtClean="0"/>
              <a:t>Breathing</a:t>
            </a:r>
          </a:p>
          <a:p>
            <a:r>
              <a:rPr lang="en-US" dirty="0" smtClean="0"/>
              <a:t>Circulation</a:t>
            </a:r>
          </a:p>
          <a:p>
            <a:r>
              <a:rPr lang="en-US" dirty="0" smtClean="0"/>
              <a:t>Disability</a:t>
            </a:r>
          </a:p>
          <a:p>
            <a:r>
              <a:rPr lang="en-US" dirty="0" smtClean="0"/>
              <a:t>Exposure</a:t>
            </a:r>
          </a:p>
          <a:p>
            <a:r>
              <a:rPr lang="en-US" dirty="0" smtClean="0"/>
              <a:t>DEFG Don’t ever forget glucose!</a:t>
            </a:r>
          </a:p>
        </p:txBody>
      </p:sp>
    </p:spTree>
    <p:extLst>
      <p:ext uri="{BB962C8B-B14F-4D97-AF65-F5344CB8AC3E}">
        <p14:creationId xmlns:p14="http://schemas.microsoft.com/office/powerpoint/2010/main" val="15332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BCDE: Airway (assessment)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Look, listen and feel</a:t>
            </a:r>
          </a:p>
          <a:p>
            <a:pPr lvl="1"/>
            <a:r>
              <a:rPr lang="en-US" dirty="0" smtClean="0"/>
              <a:t>Look: for foreign body in the mouth + chest movement</a:t>
            </a:r>
          </a:p>
          <a:p>
            <a:pPr lvl="1"/>
            <a:r>
              <a:rPr lang="en-US" dirty="0" smtClean="0"/>
              <a:t>Listen: for breath sounds</a:t>
            </a:r>
          </a:p>
          <a:p>
            <a:pPr lvl="2"/>
            <a:r>
              <a:rPr lang="en-US" dirty="0" smtClean="0"/>
              <a:t>Stridor (expiratory, low pitch, upper airway obstruction)</a:t>
            </a:r>
          </a:p>
          <a:p>
            <a:pPr lvl="2"/>
            <a:r>
              <a:rPr lang="en-US" dirty="0" smtClean="0"/>
              <a:t>Wheeze (inspiratory, high pitch, distal airway obstruction)</a:t>
            </a:r>
          </a:p>
          <a:p>
            <a:pPr lvl="1"/>
            <a:r>
              <a:rPr lang="en-US" dirty="0" smtClean="0"/>
              <a:t>Feel: for air movement</a:t>
            </a:r>
          </a:p>
          <a:p>
            <a:pPr lvl="1"/>
            <a:endParaRPr lang="en-US" dirty="0"/>
          </a:p>
          <a:p>
            <a:r>
              <a:rPr lang="en-US" dirty="0" smtClean="0"/>
              <a:t>Chest movement does not imply a clear airway</a:t>
            </a:r>
            <a:endParaRPr lang="en-US" dirty="0"/>
          </a:p>
          <a:p>
            <a:r>
              <a:rPr lang="en-US" dirty="0" smtClean="0"/>
              <a:t>Airway is patent if child is talking/ crying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5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BCDE: Airway (management if necessary)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Airway manoeuvers </a:t>
            </a:r>
          </a:p>
          <a:p>
            <a:pPr lvl="1"/>
            <a:r>
              <a:rPr lang="en-US" dirty="0" smtClean="0"/>
              <a:t>Adults </a:t>
            </a:r>
            <a:r>
              <a:rPr lang="mr-IN" dirty="0" smtClean="0"/>
              <a:t>–</a:t>
            </a:r>
            <a:r>
              <a:rPr lang="en-US" dirty="0" smtClean="0"/>
              <a:t> head tilt, chin lift</a:t>
            </a:r>
          </a:p>
          <a:p>
            <a:pPr lvl="1"/>
            <a:r>
              <a:rPr lang="en-US" dirty="0" smtClean="0"/>
              <a:t>Child (1-12 years) </a:t>
            </a:r>
            <a:r>
              <a:rPr lang="mr-IN" dirty="0" smtClean="0"/>
              <a:t>–</a:t>
            </a:r>
            <a:r>
              <a:rPr lang="en-US" dirty="0" smtClean="0"/>
              <a:t> “sniffing the morning air” position + chin lift</a:t>
            </a:r>
          </a:p>
          <a:p>
            <a:pPr lvl="1"/>
            <a:r>
              <a:rPr lang="en-US" dirty="0" smtClean="0"/>
              <a:t>Infant (&lt;1 year) </a:t>
            </a:r>
            <a:r>
              <a:rPr lang="mr-IN" dirty="0" smtClean="0"/>
              <a:t>–</a:t>
            </a:r>
            <a:r>
              <a:rPr lang="en-US" dirty="0" smtClean="0"/>
              <a:t> head in neutral position + chin lift</a:t>
            </a:r>
          </a:p>
          <a:p>
            <a:r>
              <a:rPr lang="en-US" dirty="0" smtClean="0"/>
              <a:t>If secretions obstruction airways, suction of secretions</a:t>
            </a:r>
          </a:p>
          <a:p>
            <a:r>
              <a:rPr lang="en-US" dirty="0" smtClean="0"/>
              <a:t>If foreign body seen, remove it</a:t>
            </a:r>
          </a:p>
          <a:p>
            <a:r>
              <a:rPr lang="en-US" dirty="0" smtClean="0"/>
              <a:t>If tongue blocking airway, use oropharyngeal airway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5505" y="4354244"/>
            <a:ext cx="2663646" cy="166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39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CDE: Breathing (assessment)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/>
              <a:t>The 3 E’s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ffort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fficacy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ffects</a:t>
            </a:r>
          </a:p>
        </p:txBody>
      </p:sp>
    </p:spTree>
    <p:extLst>
      <p:ext uri="{BB962C8B-B14F-4D97-AF65-F5344CB8AC3E}">
        <p14:creationId xmlns:p14="http://schemas.microsoft.com/office/powerpoint/2010/main" val="149068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CDE: Breathing assessment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EE: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Respiratory rate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Nasal flaring</a:t>
            </a:r>
          </a:p>
          <a:p>
            <a:r>
              <a:rPr lang="en-US" dirty="0"/>
              <a:t>Accessory muscles use (SCM/head bobbing, abdominal breathing</a:t>
            </a:r>
            <a:r>
              <a:rPr lang="en-US" dirty="0" smtClean="0"/>
              <a:t>)</a:t>
            </a:r>
          </a:p>
          <a:p>
            <a:r>
              <a:rPr lang="en-US" dirty="0" smtClean="0"/>
              <a:t>Tracheal tug</a:t>
            </a:r>
          </a:p>
          <a:p>
            <a:r>
              <a:rPr lang="en-US" dirty="0" smtClean="0"/>
              <a:t>Expiratory grunting (to increase positive end-expiratory pressure)</a:t>
            </a:r>
          </a:p>
          <a:p>
            <a:r>
              <a:rPr lang="en-US" dirty="0" smtClean="0"/>
              <a:t>Intercostal and subcostal recession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475852"/>
              </p:ext>
            </p:extLst>
          </p:nvPr>
        </p:nvGraphicFramePr>
        <p:xfrm>
          <a:off x="1142313" y="2239547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 (breaths/min)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Tachypnoea</a:t>
                      </a:r>
                      <a:r>
                        <a:rPr lang="en-US" dirty="0" smtClean="0"/>
                        <a:t> (breaths/min)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Neonate (&lt;2 months)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Infants (&lt;1 year)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25-40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Young children (&lt;5</a:t>
                      </a:r>
                      <a:r>
                        <a:rPr lang="en-US" baseline="0" dirty="0" smtClean="0"/>
                        <a:t> 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25-35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Older children (&lt;12 years)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20-25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62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CDE: Breathing assessment </a:t>
            </a:r>
            <a:r>
              <a:rPr lang="mr-IN" dirty="0" smtClean="0"/>
              <a:t>–</a:t>
            </a:r>
            <a:r>
              <a:rPr lang="en-US" dirty="0" smtClean="0"/>
              <a:t> E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E: Efficacy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Chest movement </a:t>
            </a:r>
            <a:r>
              <a:rPr lang="en-US" dirty="0" smtClean="0">
                <a:sym typeface="Wingdings"/>
              </a:rPr>
              <a:t> air entry  blood oxygenation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Look for chest movement</a:t>
            </a:r>
          </a:p>
          <a:p>
            <a:r>
              <a:rPr lang="en-US" dirty="0" smtClean="0">
                <a:sym typeface="Wingdings"/>
              </a:rPr>
              <a:t>Auscultate for air entry</a:t>
            </a:r>
          </a:p>
          <a:p>
            <a:r>
              <a:rPr lang="en-US" dirty="0" smtClean="0">
                <a:sym typeface="Wingdings"/>
              </a:rPr>
              <a:t>Pulse oximetry for oxygen saturation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79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CDE: Breathing assessment </a:t>
            </a:r>
            <a:r>
              <a:rPr lang="mr-IN" dirty="0" smtClean="0"/>
              <a:t>–</a:t>
            </a:r>
            <a:r>
              <a:rPr lang="en-US" dirty="0" smtClean="0"/>
              <a:t> EE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: Effects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Effects of low blood oxygenation</a:t>
            </a:r>
          </a:p>
          <a:p>
            <a:pPr lvl="1"/>
            <a:r>
              <a:rPr lang="en-US" dirty="0" smtClean="0"/>
              <a:t>Reduced oxygenation of the brain (Mental state affected)</a:t>
            </a:r>
          </a:p>
          <a:p>
            <a:pPr lvl="2"/>
            <a:r>
              <a:rPr lang="en-US" dirty="0" smtClean="0"/>
              <a:t>Agitation</a:t>
            </a:r>
          </a:p>
          <a:p>
            <a:pPr lvl="2"/>
            <a:r>
              <a:rPr lang="en-US" dirty="0" smtClean="0"/>
              <a:t>Drowsiness</a:t>
            </a:r>
          </a:p>
          <a:p>
            <a:pPr lvl="2"/>
            <a:r>
              <a:rPr lang="en-US" dirty="0" smtClean="0"/>
              <a:t>Coma</a:t>
            </a:r>
          </a:p>
          <a:p>
            <a:pPr lvl="1"/>
            <a:r>
              <a:rPr lang="en-US" dirty="0" smtClean="0"/>
              <a:t>Reduced oxygenation levels of blood in capillaries</a:t>
            </a:r>
          </a:p>
          <a:p>
            <a:pPr lvl="2"/>
            <a:r>
              <a:rPr lang="en-US" dirty="0" smtClean="0"/>
              <a:t>Cyanosis</a:t>
            </a:r>
          </a:p>
        </p:txBody>
      </p:sp>
    </p:spTree>
    <p:extLst>
      <p:ext uri="{BB962C8B-B14F-4D97-AF65-F5344CB8AC3E}">
        <p14:creationId xmlns:p14="http://schemas.microsoft.com/office/powerpoint/2010/main" val="41165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728</Words>
  <Application>Microsoft Macintosh PowerPoint</Application>
  <PresentationFormat>Widescreen</PresentationFormat>
  <Paragraphs>200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Calibri Light</vt:lpstr>
      <vt:lpstr>Mangal</vt:lpstr>
      <vt:lpstr>Wingdings</vt:lpstr>
      <vt:lpstr>Arial</vt:lpstr>
      <vt:lpstr>Office Theme</vt:lpstr>
      <vt:lpstr>Paediatrics – Assessment and Management of an Acutely ill child: ABCDEFG approach</vt:lpstr>
      <vt:lpstr>Presentation of the acutely ill child</vt:lpstr>
      <vt:lpstr>ABCDEFG approach</vt:lpstr>
      <vt:lpstr>ABCDE: Airway (assessment)</vt:lpstr>
      <vt:lpstr>ABCDE: Airway (management if necessary)</vt:lpstr>
      <vt:lpstr>ABCDE: Breathing (assessment)</vt:lpstr>
      <vt:lpstr>ABCDE: Breathing assessment – EEE: Effort</vt:lpstr>
      <vt:lpstr>ABCDE: Breathing assessment – EEE: Efficacy </vt:lpstr>
      <vt:lpstr>ABCDE: Breathing assessment – EEE: Effects </vt:lpstr>
      <vt:lpstr>ABCDE: Breathing (management)</vt:lpstr>
      <vt:lpstr>ABCDE: Circulation (assessment)</vt:lpstr>
      <vt:lpstr>ABCDE: Circulation (management)</vt:lpstr>
      <vt:lpstr>ABCDE: Disability (assessment)</vt:lpstr>
      <vt:lpstr>ABCDE: Disability - PPPB: AVPU</vt:lpstr>
      <vt:lpstr>ABCDE: Disability - PPPB: Posture</vt:lpstr>
      <vt:lpstr>ABCDE: Disability – PPPB: Pupils</vt:lpstr>
      <vt:lpstr>ABCDE: Disability – PPPB: Blood glucose</vt:lpstr>
      <vt:lpstr>ABCDE: Exposure </vt:lpstr>
      <vt:lpstr>Summary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Assessment and Management of an Acutely ill child</dc:title>
  <dc:creator>Thomas Tay (UG)</dc:creator>
  <cp:lastModifiedBy>Thomas Tay (UG)</cp:lastModifiedBy>
  <cp:revision>27</cp:revision>
  <dcterms:created xsi:type="dcterms:W3CDTF">2019-02-25T09:32:32Z</dcterms:created>
  <dcterms:modified xsi:type="dcterms:W3CDTF">2019-03-23T08:10:56Z</dcterms:modified>
</cp:coreProperties>
</file>